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080833-623B-43B6-9A91-D4471D8F1733}">
  <a:tblStyle styleId="{5B080833-623B-43B6-9A91-D4471D8F17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d18701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d18701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d18701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d18701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04810b1cc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04810b1c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04810b1cc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04810b1cc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04810b1cc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04810b1cc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04810b1cc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04810b1cc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4810b1c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04810b1c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04810b1cc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04810b1cc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04810b1cc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04810b1cc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e2a0179a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e2a0179a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2a0179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2a0179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e2a0179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e2a0179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e2a0179a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e2a0179a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d3d9c7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d3d9c7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04810b1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04810b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4810b1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4810b1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4810b1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4810b1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d18701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d1870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d187013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d18701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search/cs?searchtype=author&amp;query=Girshick%2C+R" TargetMode="External"/><Relationship Id="rId4" Type="http://schemas.openxmlformats.org/officeDocument/2006/relationships/hyperlink" Target="https://arxiv.org/search/cs?searchtype=author&amp;query=Donahue%2C+J" TargetMode="External"/><Relationship Id="rId11" Type="http://schemas.openxmlformats.org/officeDocument/2006/relationships/hyperlink" Target="https://ieeexplore.ieee.org/document/7486599/" TargetMode="External"/><Relationship Id="rId10" Type="http://schemas.openxmlformats.org/officeDocument/2006/relationships/hyperlink" Target="https://arxiv.org/search/cs?searchtype=author&amp;query=Zisserman%2C+A" TargetMode="External"/><Relationship Id="rId12" Type="http://schemas.openxmlformats.org/officeDocument/2006/relationships/hyperlink" Target="https://arxiv.org/pdf/1504.08083.pdf" TargetMode="External"/><Relationship Id="rId9" Type="http://schemas.openxmlformats.org/officeDocument/2006/relationships/hyperlink" Target="https://arxiv.org/search/cs?searchtype=author&amp;query=Simonyan%2C+K" TargetMode="External"/><Relationship Id="rId5" Type="http://schemas.openxmlformats.org/officeDocument/2006/relationships/hyperlink" Target="https://arxiv.org/search/cs?searchtype=author&amp;query=Darrell%2C+T" TargetMode="External"/><Relationship Id="rId6" Type="http://schemas.openxmlformats.org/officeDocument/2006/relationships/hyperlink" Target="https://arxiv.org/search/cs?searchtype=author&amp;query=Malik%2C+J" TargetMode="External"/><Relationship Id="rId7" Type="http://schemas.openxmlformats.org/officeDocument/2006/relationships/hyperlink" Target="https://arxiv.org/abs/1311.2524" TargetMode="External"/><Relationship Id="rId8" Type="http://schemas.openxmlformats.org/officeDocument/2006/relationships/hyperlink" Target="https://www.researchgate.net/publication/262270555_Selective_Search_for_Object_Recogni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702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Project - Team “Kuch bhi”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72800" y="3343675"/>
            <a:ext cx="327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2018101033 - Jay Sharma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2018102021 - Tanmay Garg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2018102040 -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Shantanu Agrawal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2020900019 -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Anirudh Polatpally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Non Maximum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Suppression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62175" y="2078875"/>
            <a:ext cx="83952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multiple bounding boxes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boxes with low confidence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box with highest confidence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Removes lower scoring boxes which have an IoU greater than iou_threshold with the highest scoring box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Training 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729325" y="2078875"/>
            <a:ext cx="63750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feature vectors for each image in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proposals from these vectors using selective search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model using these proposals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trained classification head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Subsequently trained regression head.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Accuracy Curves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2052775"/>
            <a:ext cx="2730450" cy="20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025" y="2082964"/>
            <a:ext cx="2727450" cy="200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762" y="2069274"/>
            <a:ext cx="2730451" cy="203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>
                <a:latin typeface="Arial"/>
                <a:ea typeface="Arial"/>
                <a:cs typeface="Arial"/>
                <a:sym typeface="Arial"/>
              </a:rPr>
              <a:t>Classification Loss Curves</a:t>
            </a:r>
            <a:endParaRPr sz="2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00" y="2341950"/>
            <a:ext cx="2768450" cy="207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50" y="2341975"/>
            <a:ext cx="2768450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375" y="2341949"/>
            <a:ext cx="2768450" cy="20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Loss Curves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00" y="1958525"/>
            <a:ext cx="2787200" cy="212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350" y="1948150"/>
            <a:ext cx="2729375" cy="210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75" y="1952112"/>
            <a:ext cx="2787200" cy="2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aphicFrame>
        <p:nvGraphicFramePr>
          <p:cNvPr id="221" name="Google Shape;221;p27"/>
          <p:cNvGraphicFramePr/>
          <p:nvPr/>
        </p:nvGraphicFramePr>
        <p:xfrm>
          <a:off x="50" y="22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{5B080833-623B-43B6-9A91-D4471D8F1733}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 Backbone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Test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mAP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Resnet50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64.5%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59.9%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57.1%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62.8%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VGG16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56.4%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53.7%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0.311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0.438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59.4%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MobileNetV2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52.3%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48.6%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0.323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0.371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55.9%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Results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00" y="51563"/>
            <a:ext cx="6527499" cy="504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Results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850" y="23850"/>
            <a:ext cx="5563700" cy="5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5" y="2396025"/>
            <a:ext cx="3383749" cy="25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Inferences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729325" y="2078875"/>
            <a:ext cx="74178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could not not achieve the results as good as the original paper, which can be attributed equally to having less experience with hyper-parameter tuning and limited computational resources.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general, the results are in the order: Resnet50 &gt; VGG16 &gt; MobileNetV2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Fast RCNN is much more feasible to train compared to RCNN, with no significant hit to accuracy.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Faster RCNN is supposed to even better, but we could not get it to work.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Reference(s)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Rich feature hierarchies for accurate object detection and semantic segmentation -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Ross Girshick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 Donahue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Trevor Darrell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Jitendra Malik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(CVPR 2014)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Selective Search for Object Recognition - 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Uijlings, Jasper &amp; Sande, K. &amp; Gevers, T. &amp; Smeulders, A.W.M. (IJCV 2013)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Very Deep Convolutional Networks for Large-Scale Image Recognition -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Karen Simonyan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Zisserman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(ICLR 2014)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Fast R-CNN -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Ross Girshick (ICCV 2015), 2015 -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 u="sng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36" y="1525825"/>
            <a:ext cx="7343426" cy="27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1259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RCNN -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Method - Overview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155700" y="4398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1: RCNN workflow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[1]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>
            <a:off x="1323450" y="1740600"/>
            <a:ext cx="649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Lato"/>
                <a:ea typeface="Lato"/>
                <a:cs typeface="Lato"/>
                <a:sym typeface="Lato"/>
              </a:rPr>
              <a:t>The End</a:t>
            </a:r>
            <a:endParaRPr sz="9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80350" y="1259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Region Proposals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80350" y="1917350"/>
            <a:ext cx="47136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Selective Search Algorithm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Foreground: IoU greater than 0.8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lesser than 0.3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dimensions -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224, 224, 3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575" y="2635225"/>
            <a:ext cx="2621150" cy="17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76288" y="4414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2: Selective Search at different scales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Source: [2]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Feature Extraction - 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89161" y="1917725"/>
            <a:ext cx="399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VGG-16 as backbone feature extractor.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3×3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convolutional layers stacked on top of each other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Max-pooling to reduce volume in between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layers at the end followed by softmax.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layers changed to perform classification and localisation.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50" y="1598100"/>
            <a:ext cx="4347675" cy="2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565638" y="42729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3:  VGG16, Source: [3]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Drawbacks of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2078875"/>
            <a:ext cx="790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Extremely large amount of time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 hours per epoch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~8 days for 200 epochs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Prediction time very high (1-2 mins per image)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7800" y="1238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50" y="1652400"/>
            <a:ext cx="7352156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249263" y="4487775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Fast R-CNN, Source: [4]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1981363"/>
            <a:ext cx="609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irectly f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eed Input image to CNN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Obtain Feature Map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Identify and warp 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Perform RoI Pooling for fixed shape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Class label using Softmax layer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Bounding Box using Bounding Box Regression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965800" y="4158300"/>
            <a:ext cx="617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Improvement: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Each epoch takes around 60 seconds now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3.33 hours per model.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20 hours for classification and regression for all 3 models (2*3 = 6 models). 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Classification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scores for each of the classes in consideration (21 in our case)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55588" y="4729534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Classification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20"/>
          <p:cNvCxnSpPr>
            <a:stCxn id="140" idx="2"/>
            <a:endCxn id="141" idx="0"/>
          </p:cNvCxnSpPr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2" name="Google Shape;142;p20"/>
          <p:cNvGrpSpPr/>
          <p:nvPr/>
        </p:nvGrpSpPr>
        <p:grpSpPr>
          <a:xfrm>
            <a:off x="6049500" y="555139"/>
            <a:ext cx="2793900" cy="4185825"/>
            <a:chOff x="6049500" y="555139"/>
            <a:chExt cx="2793900" cy="4185825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45" name="Google Shape;145;p20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41" name="Google Shape;141;p20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46" name="Google Shape;146;p20"/>
                  <p:cNvCxnSpPr>
                    <a:stCxn id="141" idx="2"/>
                    <a:endCxn id="147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48" name="Google Shape;148;p20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49" name="Google Shape;149;p20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50" name="Google Shape;150;p20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</a:t>
                    </a:r>
                    <a:r>
                      <a:rPr lang="en" sz="900"/>
                      <a:t>4096</a:t>
                    </a:r>
                    <a:r>
                      <a:rPr lang="en" sz="900"/>
                      <a:t>, Output Size - 4096)</a:t>
                    </a:r>
                    <a:endParaRPr sz="900"/>
                  </a:p>
                </p:txBody>
              </p:sp>
              <p:cxnSp>
                <p:nvCxnSpPr>
                  <p:cNvPr id="151" name="Google Shape;151;p20"/>
                  <p:cNvCxnSpPr>
                    <a:stCxn id="147" idx="2"/>
                    <a:endCxn id="152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53" name="Google Shape;153;p20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54" name="Google Shape;154;p20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52" name="Google Shape;152;p20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Num_Classes)</a:t>
                  </a:r>
                  <a:endParaRPr sz="900"/>
                </a:p>
              </p:txBody>
            </p:sp>
          </p:grpSp>
          <p:sp>
            <p:nvSpPr>
              <p:cNvPr id="140" name="Google Shape;140;p20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</a:t>
                </a:r>
                <a:r>
                  <a:rPr lang="en" sz="900"/>
                  <a:t>Input Size - N, Output Size - </a:t>
                </a:r>
                <a:r>
                  <a:rPr lang="en" sz="900"/>
                  <a:t>512</a:t>
                </a:r>
                <a:r>
                  <a:rPr lang="en" sz="900"/>
                  <a:t>)</a:t>
                </a:r>
                <a:endParaRPr sz="900"/>
              </a:p>
            </p:txBody>
          </p:sp>
        </p:grpSp>
        <p:sp>
          <p:nvSpPr>
            <p:cNvPr id="155" name="Google Shape;155;p20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Regression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Bounding Box Regression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Predicted Bounding Box (4 values)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955588" y="47544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5:  Regression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4" name="Google Shape;164;p21"/>
          <p:cNvGrpSpPr/>
          <p:nvPr/>
        </p:nvGrpSpPr>
        <p:grpSpPr>
          <a:xfrm>
            <a:off x="6036075" y="568564"/>
            <a:ext cx="2793900" cy="4185825"/>
            <a:chOff x="6049500" y="555139"/>
            <a:chExt cx="2793900" cy="4185825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66" name="Google Shape;166;p21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67" name="Google Shape;167;p21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68" name="Google Shape;168;p21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69" name="Google Shape;169;p21"/>
                  <p:cNvCxnSpPr>
                    <a:stCxn id="168" idx="2"/>
                    <a:endCxn id="170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1" name="Google Shape;171;p21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2" name="Google Shape;172;p21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73" name="Google Shape;173;p21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70" name="Google Shape;170;p21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- 4096, Output Size - 4096)</a:t>
                    </a:r>
                    <a:endParaRPr sz="900"/>
                  </a:p>
                </p:txBody>
              </p:sp>
              <p:cxnSp>
                <p:nvCxnSpPr>
                  <p:cNvPr id="174" name="Google Shape;174;p21"/>
                  <p:cNvCxnSpPr>
                    <a:stCxn id="170" idx="2"/>
                    <a:endCxn id="175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6" name="Google Shape;176;p21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7" name="Google Shape;177;p21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75" name="Google Shape;175;p21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- 4)</a:t>
                  </a:r>
                  <a:endParaRPr sz="900"/>
                </a:p>
              </p:txBody>
            </p:sp>
          </p:grpSp>
          <p:sp>
            <p:nvSpPr>
              <p:cNvPr id="178" name="Google Shape;178;p21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Conv2d(Input Size - N, Output Size - 512)</a:t>
                </a:r>
                <a:endParaRPr sz="900"/>
              </a:p>
            </p:txBody>
          </p:sp>
        </p:grpSp>
        <p:sp>
          <p:nvSpPr>
            <p:cNvPr id="179" name="Google Shape;179;p21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